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2" r:id="rId4"/>
    <p:sldId id="259" r:id="rId5"/>
    <p:sldId id="257" r:id="rId6"/>
    <p:sldId id="276" r:id="rId7"/>
    <p:sldId id="260" r:id="rId8"/>
    <p:sldId id="268" r:id="rId9"/>
    <p:sldId id="261" r:id="rId10"/>
    <p:sldId id="275" r:id="rId11"/>
    <p:sldId id="273" r:id="rId12"/>
    <p:sldId id="281" r:id="rId13"/>
    <p:sldId id="263" r:id="rId14"/>
    <p:sldId id="262" r:id="rId15"/>
    <p:sldId id="277" r:id="rId16"/>
    <p:sldId id="264" r:id="rId17"/>
    <p:sldId id="267" r:id="rId18"/>
    <p:sldId id="274" r:id="rId19"/>
    <p:sldId id="270" r:id="rId20"/>
    <p:sldId id="265" r:id="rId21"/>
    <p:sldId id="280" r:id="rId22"/>
    <p:sldId id="278" r:id="rId23"/>
    <p:sldId id="266" r:id="rId24"/>
    <p:sldId id="282" r:id="rId25"/>
    <p:sldId id="26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31303-2CC6-0A4A-865B-47ADE89FE57B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1AA00-F60D-E443-9836-F4DFEF23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4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we are looking for the posterior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1AA00-F60D-E443-9836-F4DFEF23B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4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 principle: hypotheses with smaller extensions are more likely than hypotheses with larger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1AA00-F60D-E443-9836-F4DFEF23B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4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2102-CE01-5669-D768-E3AD4F5E2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FDA46-0C11-12FA-7CC7-B1D10994B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AAD6D-8169-C17D-9489-A693C1F0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5933-545E-AB7C-2964-C6EA9399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682D2-FE10-FC85-4003-3D7D8994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9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60F9-57F5-EAC3-73A5-6A5EFF45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EAC-8690-4142-3C51-34370635C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8BA63-3FFC-01E5-3F3C-378A352A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D1044-06B3-0C7E-A006-BC50FC22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F66F-A92B-BB1A-794D-8A3CF251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2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918F3-96A8-1F91-4335-7598F28FD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AAC12-CA62-98C2-3A72-1946707FE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BA2A5-AC35-929E-D64F-535A232E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4481-ED3D-78CF-EA48-D93CEFEC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C81E0-F556-D54A-DD80-B77769BA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1259-570A-A2B7-AFF5-BD17DAC1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7827-0753-7638-E60B-B728BF8A1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41C21-4717-6CC2-0792-D2894AE6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989FB-D894-8608-10F2-8D490F6D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D9446-20D6-2DBA-968A-361F7FE4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9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24DA-8E9F-0C64-4D29-570AFF5B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97A00-78C2-F193-73BE-8545C9C7E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0B9BB-D8E5-E659-9368-2C6DB7BA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44491-FFC7-8511-17B2-DBDC5945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5987-0B63-3D92-D9F3-EF27AD7A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2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1847-0CB4-361D-E14F-B5C21B1F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C2FCE-9449-F0F8-C96A-3BEA5A07E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C683E-8CFC-1C55-4AD7-223B40472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E8A6-3D3F-DDC7-021F-3C3A8102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FDBBC-7D05-CB82-46BA-1536C063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2357C-C81C-06BF-CC48-EC042B09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85F7-2F19-61E2-EB5B-F2172AD4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3372-FA83-E3F1-B961-7E976E10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8AE7D-9231-99C0-D486-D78CCBE7C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FEE55-93B0-5DBA-BB24-63B7A3DD2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5F529-66F5-B239-6660-42E8E4C80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510DB-7F9B-5679-FA6C-D10E2915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34F63-A0C8-BE5A-0AE2-24BEB11E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52D5E-622F-9856-1C86-D6880D00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3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F725-A9FD-64BB-A046-774C8275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184EB-F055-5B9C-7A65-6D0987AF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8885C-C270-8B68-A5C3-4D9E89CA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028FB-035A-56B7-0272-71211BCF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8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D20B6-73F8-1DB9-D69A-3E10234CC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5511A-D69C-9662-C1C4-83B3DFF0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1A98F-2DA1-3BC1-5C55-D616DFBB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2137-BAD7-A578-1770-C04CBD1A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6812-70E8-AB6C-8EDE-D85B02EE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5458F-04B5-58D5-75FB-96656817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AEBF9-D8D4-A102-7110-BC70F92B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B0508-CACC-8CF3-0771-94CF9271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4B682-7DAD-72C8-FC13-E857FAD0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3278-514F-9621-333D-4D49A321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093CE-4E5E-565B-EC12-56FFB0168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F76DC-1A42-50B0-D3F5-4BB41D55E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CE4ED-F9C3-3707-8964-A4E0BDE1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EAF21-1EBA-3C11-5AE3-8E3D3C98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F38E7-FB59-70EF-6525-89958B11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A2BBA-649C-B219-F3F2-F40DFDA1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99DBC-3B8C-7240-1F2A-9B225DF9F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35F4-0C89-BB54-44B1-23ED83727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7EF16-FE1E-9F4D-8BF5-614278C2ACCD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18B27-A258-59B1-6A4D-190D6B36B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0A2CD-28F8-F628-6422-7F26CF358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66835-AC9E-2447-BA27-9E4FBBF3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6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E5D7-F722-689E-0F93-F0B9EEA68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3 Bayes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66A42-FC65-5705-BE30-95F460240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CCM 2023 lab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629AF0-4A85-FCA4-4CC0-A6B21B39900D}"/>
              </a:ext>
            </a:extLst>
          </p:cNvPr>
          <p:cNvCxnSpPr/>
          <p:nvPr/>
        </p:nvCxnSpPr>
        <p:spPr>
          <a:xfrm>
            <a:off x="838200" y="3710140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8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1B59-8729-266A-40CD-DCF4679B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Let’s look at the code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896C46-59BD-B396-E63C-F1CD1AEACFC1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3549A2-CAC1-3A37-F338-CD4B816B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225" y="1322830"/>
            <a:ext cx="5985977" cy="435452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57B0BA-6FC0-616E-C232-CB30918F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2830"/>
            <a:ext cx="6066220" cy="481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27FBCA-BA0D-EDD7-EBEF-B9FFAD5217FD}"/>
              </a:ext>
            </a:extLst>
          </p:cNvPr>
          <p:cNvSpPr txBox="1"/>
          <p:nvPr/>
        </p:nvSpPr>
        <p:spPr>
          <a:xfrm>
            <a:off x="6358437" y="5854558"/>
            <a:ext cx="5713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Intervals of intermediate size are favored (rather than very </a:t>
            </a:r>
          </a:p>
          <a:p>
            <a:pPr algn="ctr"/>
            <a:r>
              <a:rPr lang="en-US" dirty="0"/>
              <a:t>small or large hypotheses) by reweighting according to an </a:t>
            </a:r>
          </a:p>
          <a:p>
            <a:pPr algn="ctr"/>
            <a:r>
              <a:rPr lang="en-US" dirty="0"/>
              <a:t>Erlang distribution.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35665-84D2-F962-D46E-D41B114ED616}"/>
              </a:ext>
            </a:extLst>
          </p:cNvPr>
          <p:cNvSpPr txBox="1"/>
          <p:nvPr/>
        </p:nvSpPr>
        <p:spPr>
          <a:xfrm>
            <a:off x="-10510" y="6325258"/>
            <a:ext cx="6184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mathematical hypothesis is given equal weight in the prior.</a:t>
            </a:r>
          </a:p>
        </p:txBody>
      </p:sp>
    </p:spTree>
    <p:extLst>
      <p:ext uri="{BB962C8B-B14F-4D97-AF65-F5344CB8AC3E}">
        <p14:creationId xmlns:p14="http://schemas.microsoft.com/office/powerpoint/2010/main" val="198237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A7B0-B449-2CF7-F44A-6A9CC097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Likelihood (size principle)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575C8-4CE7-FB4D-F957-D5595B7CD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48"/>
          <a:stretch/>
        </p:blipFill>
        <p:spPr>
          <a:xfrm>
            <a:off x="2841347" y="1333335"/>
            <a:ext cx="8005326" cy="5430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CBADDE-547B-6632-3DED-31CB7897B79B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8AC5-35C7-B81D-EF2B-98D28A7C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Posterior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F4E93-CCF1-5258-38AA-5C8021582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Compute probabilities in </a:t>
            </a:r>
            <a:r>
              <a:rPr lang="en-US" dirty="0" err="1"/>
              <a:t>logspace</a:t>
            </a:r>
            <a:r>
              <a:rPr lang="en-US" dirty="0"/>
              <a:t> </a:t>
            </a:r>
          </a:p>
          <a:p>
            <a:r>
              <a:rPr lang="en-US" dirty="0"/>
              <a:t>Use </a:t>
            </a:r>
            <a:r>
              <a:rPr lang="en-US" dirty="0" err="1"/>
              <a:t>logsumexp</a:t>
            </a:r>
            <a:r>
              <a:rPr lang="en-US" dirty="0"/>
              <a:t> function for the normalization factor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A32C4-C03F-4A87-1D0C-37B5031D3174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947CE6-FAAB-342E-7DB7-5AB18E62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69" y="2336030"/>
            <a:ext cx="6951261" cy="14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DBAE-E233-020F-07FE-E887DFA1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Part A: Make predictions                                    (Likelihood weighted sampling)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9661972-0A1C-858F-FE53-89C7B5C1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1" y="1552162"/>
            <a:ext cx="11434183" cy="361892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6CF2FD-4AA4-457D-BDC7-D13CFF4A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4" y="4899563"/>
            <a:ext cx="7772400" cy="19269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997031-A104-A351-A282-8FD47EC864D3}"/>
              </a:ext>
            </a:extLst>
          </p:cNvPr>
          <p:cNvCxnSpPr/>
          <p:nvPr/>
        </p:nvCxnSpPr>
        <p:spPr>
          <a:xfrm>
            <a:off x="838200" y="1460936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5B1DA-2967-6A90-AEB5-3EAE4CCB0602}"/>
              </a:ext>
            </a:extLst>
          </p:cNvPr>
          <p:cNvCxnSpPr>
            <a:cxnSpLocks/>
          </p:cNvCxnSpPr>
          <p:nvPr/>
        </p:nvCxnSpPr>
        <p:spPr>
          <a:xfrm flipH="1">
            <a:off x="9711557" y="3100552"/>
            <a:ext cx="1145628" cy="5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430A9A-E8B3-952A-D8A1-A6C7C3F8AABC}"/>
              </a:ext>
            </a:extLst>
          </p:cNvPr>
          <p:cNvSpPr txBox="1"/>
          <p:nvPr/>
        </p:nvSpPr>
        <p:spPr>
          <a:xfrm>
            <a:off x="10912283" y="273122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D2496-3828-C93A-D74E-82F325010359}"/>
              </a:ext>
            </a:extLst>
          </p:cNvPr>
          <p:cNvSpPr/>
          <p:nvPr/>
        </p:nvSpPr>
        <p:spPr>
          <a:xfrm>
            <a:off x="714703" y="4288221"/>
            <a:ext cx="11193517" cy="653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1E11896-B1E8-5BBB-1717-BB4D76373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800" y="5044967"/>
            <a:ext cx="3303471" cy="1714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CE030-2571-4A02-8B66-AC67F79152F1}"/>
              </a:ext>
            </a:extLst>
          </p:cNvPr>
          <p:cNvSpPr txBox="1"/>
          <p:nvPr/>
        </p:nvSpPr>
        <p:spPr>
          <a:xfrm>
            <a:off x="1030013" y="4271242"/>
            <a:ext cx="1032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Make posterior predictions about membership of new number y:</a:t>
            </a:r>
          </a:p>
        </p:txBody>
      </p:sp>
    </p:spTree>
    <p:extLst>
      <p:ext uri="{BB962C8B-B14F-4D97-AF65-F5344CB8AC3E}">
        <p14:creationId xmlns:p14="http://schemas.microsoft.com/office/powerpoint/2010/main" val="175418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DC4A1-D1C4-9E6C-8365-62F2815DB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4" y="95722"/>
            <a:ext cx="11916077" cy="6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39397D-F156-C4F2-9854-F0735C6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 B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E9EE5-9D62-6EAA-82A8-B481F65EF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940D-1ED7-E6BE-6576-995E40D6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Probabilistic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D2F5-E7F3-D953-2A56-5C8C2F2C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series of tennis matches are described in a probabilistic model</a:t>
            </a:r>
          </a:p>
          <a:p>
            <a:r>
              <a:rPr lang="en-US" dirty="0"/>
              <a:t>We want to use Bayesian inference to reason about parameters in this model, such as a player’s strength</a:t>
            </a:r>
          </a:p>
          <a:p>
            <a:endParaRPr lang="en-US" sz="2600" dirty="0"/>
          </a:p>
          <a:p>
            <a:endParaRPr lang="en-US" dirty="0"/>
          </a:p>
        </p:txBody>
      </p:sp>
      <p:pic>
        <p:nvPicPr>
          <p:cNvPr id="5" name="Picture 4" descr="A yellow tennis racket&#10;&#10;Description automatically generated with low confidence">
            <a:extLst>
              <a:ext uri="{FF2B5EF4-FFF2-40B4-BE49-F238E27FC236}">
                <a16:creationId xmlns:a16="http://schemas.microsoft.com/office/drawing/2014/main" id="{385AA681-29BE-8D4B-20CF-EAA5C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37" y="4002248"/>
            <a:ext cx="2451100" cy="2667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931289-07BC-E4D9-6380-E3826838C706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CC6E-A083-C6B2-9618-55C52479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B6962-899B-AD58-B975-7C06F6680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Every player has a strength value sampled from Gaussian</a:t>
            </a:r>
          </a:p>
          <a:p>
            <a:r>
              <a:rPr lang="en-US" sz="2800" dirty="0"/>
              <a:t>Team strength is the sum of two players’ strengths</a:t>
            </a:r>
          </a:p>
          <a:p>
            <a:r>
              <a:rPr lang="en-US" sz="2800" dirty="0"/>
              <a:t>Random laziness cuts a player’s strength in half</a:t>
            </a:r>
          </a:p>
          <a:p>
            <a:r>
              <a:rPr lang="en-US" sz="2800" dirty="0"/>
              <a:t>Winners: team with the greater strength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B46EF6-6B4C-C59E-7329-A1E07B980872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18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1B59-8729-266A-40CD-DCF4679B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Let’s look at the code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AFB25F-E7A3-8E2E-63EC-275D0258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015"/>
          <a:stretch/>
        </p:blipFill>
        <p:spPr>
          <a:xfrm>
            <a:off x="6680419" y="4019265"/>
            <a:ext cx="5332905" cy="23495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896C46-59BD-B396-E63C-F1CD1AEACFC1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5B8761-1305-493E-FECD-49705400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15"/>
          <a:stretch/>
        </p:blipFill>
        <p:spPr>
          <a:xfrm>
            <a:off x="6680419" y="1689026"/>
            <a:ext cx="5332905" cy="21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83090-63A3-C05F-5E50-87CD0997B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87"/>
          <a:stretch/>
        </p:blipFill>
        <p:spPr>
          <a:xfrm>
            <a:off x="198164" y="4573603"/>
            <a:ext cx="6181615" cy="6858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8F03FC-8DF4-B550-53CE-1D6F8842E5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55"/>
          <a:stretch/>
        </p:blipFill>
        <p:spPr>
          <a:xfrm>
            <a:off x="198164" y="1689026"/>
            <a:ext cx="618161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8D69-A2B6-8643-1285-3DA3E546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Goal (fitting human judgements)</a:t>
            </a:r>
          </a:p>
        </p:txBody>
      </p:sp>
      <p:pic>
        <p:nvPicPr>
          <p:cNvPr id="5" name="Content Placeholder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6ECEDB84-3A54-9C44-A596-EE5EC3234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98" y="1702361"/>
            <a:ext cx="8303804" cy="415190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23B6B4-0E2B-5EAA-3963-593BE64CD784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1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60C9-DE92-E3A2-B56E-F204A0EE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Bayesian inference</a:t>
            </a:r>
          </a:p>
        </p:txBody>
      </p:sp>
      <p:pic>
        <p:nvPicPr>
          <p:cNvPr id="7" name="Content Placeholder 6" descr="Diagram, text&#10;&#10;Description automatically generated">
            <a:extLst>
              <a:ext uri="{FF2B5EF4-FFF2-40B4-BE49-F238E27FC236}">
                <a16:creationId xmlns:a16="http://schemas.microsoft.com/office/drawing/2014/main" id="{B37FE88B-CFA8-77E6-2A23-2D5231254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402" y="1358573"/>
            <a:ext cx="8123195" cy="297850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80C1D7-0905-48DD-3BFF-91062675D03C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527191C-3208-E328-32F1-0FD1C972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56" y="4219904"/>
            <a:ext cx="3251200" cy="25908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D16AB8A-11BB-F960-0F59-C31A09ACB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078" y="4219904"/>
            <a:ext cx="330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081F-0948-2D06-38E5-2030AB04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Rejection Sampling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9634D0-B5E8-040F-A100-54D0391D9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4608"/>
          <a:stretch/>
        </p:blipFill>
        <p:spPr>
          <a:xfrm>
            <a:off x="568413" y="1825483"/>
            <a:ext cx="9348870" cy="338765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7EC730-0A36-6FE0-B85E-60E71888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327" y="2325417"/>
            <a:ext cx="4275080" cy="42750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7AED67-F65F-830E-1CE4-ADAF5E046F17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18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1B59-8729-266A-40CD-DCF4679B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B: Rejection sampling for tennis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896C46-59BD-B396-E63C-F1CD1AEACFC1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C11DB-B557-691B-7A05-8DB9B701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1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sample a state of the world (player strengths, laziness, match results,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marL="0" indent="0">
              <a:buNone/>
            </a:pPr>
            <a:r>
              <a:rPr lang="en-US" dirty="0"/>
              <a:t>What are D</a:t>
            </a:r>
            <a:r>
              <a:rPr lang="en-US" baseline="30000" dirty="0"/>
              <a:t>(m) </a:t>
            </a:r>
            <a:r>
              <a:rPr lang="en-US" dirty="0"/>
              <a:t>and 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99E30-812B-1EF1-1100-2AFF58A3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511519"/>
            <a:ext cx="10540857" cy="11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8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39397D-F156-C4F2-9854-F0735C6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 C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E9EE5-9D62-6EAA-82A8-B481F65EF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FCD8-ACDC-BDCB-CA10-D35E3863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C: Perceptual magnet effect</a:t>
            </a:r>
          </a:p>
        </p:txBody>
      </p:sp>
      <p:pic>
        <p:nvPicPr>
          <p:cNvPr id="5" name="Content Placeholder 4" descr="Two people talking on the phone&#10;&#10;Description automatically generated with medium confidence">
            <a:extLst>
              <a:ext uri="{FF2B5EF4-FFF2-40B4-BE49-F238E27FC236}">
                <a16:creationId xmlns:a16="http://schemas.microsoft.com/office/drawing/2014/main" id="{4349CDDF-5FD7-1824-E46C-4B313A555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683" y="1992449"/>
            <a:ext cx="6486634" cy="3981751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37F6E-5419-E372-F8BF-75FFF288D4E2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8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98615F-D21D-7021-6020-68500270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05" y="7776"/>
            <a:ext cx="11393190" cy="1325563"/>
          </a:xfrm>
        </p:spPr>
        <p:txBody>
          <a:bodyPr/>
          <a:lstStyle/>
          <a:p>
            <a:pPr algn="ctr"/>
            <a:r>
              <a:rPr lang="en-US" dirty="0"/>
              <a:t>Part C: Goal (warping the stimulus distribution)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813B0-685E-5955-2E24-F4099715AE15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EE0D4D-42CC-1FBC-61C6-906B2691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77" y="1746908"/>
            <a:ext cx="5813445" cy="43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55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5365-7A4A-4C16-FC49-FA54E1B4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C: Metropolis-Hastings algorithm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22F642A-14C5-90BE-92F4-85ADF43A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0" y="1617546"/>
            <a:ext cx="11566679" cy="490682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D0B305-81AD-6512-3F24-DC2EAD45F558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2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BE1D-A9BD-216E-9F48-C5C80DE8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05" y="7776"/>
            <a:ext cx="11393190" cy="1325563"/>
          </a:xfrm>
        </p:spPr>
        <p:txBody>
          <a:bodyPr/>
          <a:lstStyle/>
          <a:p>
            <a:pPr algn="ctr"/>
            <a:r>
              <a:rPr lang="en-US" dirty="0"/>
              <a:t>Part C: Implementation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F334BE90-4591-70D1-33C0-453F44C8E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488" y="1325563"/>
            <a:ext cx="7961726" cy="5524661"/>
          </a:xfr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0709F6-7D54-E745-ACF0-B784DA67B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37"/>
          <a:stretch/>
        </p:blipFill>
        <p:spPr>
          <a:xfrm>
            <a:off x="9389295" y="1333339"/>
            <a:ext cx="2403300" cy="55246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FDBE69-A3D9-D4D0-F1C7-31464E8DD8D9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21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7ABD-7719-2743-7FF3-3A663C1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Approximate Bayesian inference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AB0287-9D93-E609-BC01-8EEED90D1B6E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264EA6C-7456-7FD6-1489-96848ADEB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94"/>
          <a:stretch/>
        </p:blipFill>
        <p:spPr>
          <a:xfrm>
            <a:off x="1618959" y="2111047"/>
            <a:ext cx="9734841" cy="3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7ABD-7719-2743-7FF3-3A663C15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Monte Carlo algorithms (sampling)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AB0287-9D93-E609-BC01-8EEED90D1B6E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0AFB88C2-2BFF-6FF8-7117-9B476453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4" y="1425028"/>
            <a:ext cx="8426012" cy="5296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B1C53-512A-796A-5B0F-51560B8B0AFD}"/>
              </a:ext>
            </a:extLst>
          </p:cNvPr>
          <p:cNvSpPr txBox="1"/>
          <p:nvPr/>
        </p:nvSpPr>
        <p:spPr>
          <a:xfrm>
            <a:off x="10110952" y="5691352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HW3 Part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A05CF-8877-214B-E3BB-87F0C8D84EFF}"/>
              </a:ext>
            </a:extLst>
          </p:cNvPr>
          <p:cNvSpPr txBox="1"/>
          <p:nvPr/>
        </p:nvSpPr>
        <p:spPr>
          <a:xfrm>
            <a:off x="10110952" y="6212237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HW3 Part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714B6-AF64-5291-7A18-CB46AE178A1B}"/>
              </a:ext>
            </a:extLst>
          </p:cNvPr>
          <p:cNvSpPr txBox="1"/>
          <p:nvPr/>
        </p:nvSpPr>
        <p:spPr>
          <a:xfrm>
            <a:off x="10110952" y="5170467"/>
            <a:ext cx="139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HW3 Part 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96A773-21EF-8AA2-1EAB-A64F584883E7}"/>
              </a:ext>
            </a:extLst>
          </p:cNvPr>
          <p:cNvCxnSpPr/>
          <p:nvPr/>
        </p:nvCxnSpPr>
        <p:spPr>
          <a:xfrm>
            <a:off x="9333185" y="5349767"/>
            <a:ext cx="7252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80D11-91AC-A9DD-2DD7-AFEF66620637}"/>
              </a:ext>
            </a:extLst>
          </p:cNvPr>
          <p:cNvCxnSpPr/>
          <p:nvPr/>
        </p:nvCxnSpPr>
        <p:spPr>
          <a:xfrm>
            <a:off x="9338440" y="5870024"/>
            <a:ext cx="7252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23D6BF-FC24-63E3-18FF-04CE16060F3C}"/>
              </a:ext>
            </a:extLst>
          </p:cNvPr>
          <p:cNvCxnSpPr/>
          <p:nvPr/>
        </p:nvCxnSpPr>
        <p:spPr>
          <a:xfrm>
            <a:off x="9338440" y="6406054"/>
            <a:ext cx="72521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DA953B9-DADA-EE14-FE68-48FCE54F64DF}"/>
              </a:ext>
            </a:extLst>
          </p:cNvPr>
          <p:cNvSpPr/>
          <p:nvPr/>
        </p:nvSpPr>
        <p:spPr>
          <a:xfrm>
            <a:off x="1882994" y="3857297"/>
            <a:ext cx="8426012" cy="714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388-1623-3186-95AA-C70DF9AE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HW3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6962B-B9AC-D3BF-612F-88974EE03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Number game</a:t>
            </a:r>
          </a:p>
          <a:p>
            <a:r>
              <a:rPr lang="en-US" dirty="0"/>
              <a:t>Part B: Probabilistic programming</a:t>
            </a:r>
          </a:p>
          <a:p>
            <a:r>
              <a:rPr lang="en-US" dirty="0"/>
              <a:t>Part C: Perceptual magnet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EA8D6F-26E8-6B3D-8822-FFDA2D1E8F0C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39397D-F156-C4F2-9854-F0735C6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 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E9EE5-9D62-6EAA-82A8-B481F65EF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0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B24E-F403-7B4F-5128-D263D6FD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Number game</a:t>
            </a:r>
          </a:p>
        </p:txBody>
      </p:sp>
      <p:pic>
        <p:nvPicPr>
          <p:cNvPr id="5" name="Content Placeholder 4" descr="Diagram, shape&#10;&#10;Description automatically generated">
            <a:extLst>
              <a:ext uri="{FF2B5EF4-FFF2-40B4-BE49-F238E27FC236}">
                <a16:creationId xmlns:a16="http://schemas.microsoft.com/office/drawing/2014/main" id="{FB8EBD2A-9A41-934D-1C25-6801BE9B5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351" y="1833793"/>
            <a:ext cx="6053958" cy="4093301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76906D-42AE-402F-C962-84E1254E09E1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12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D44-6276-CFCA-CA1D-65C8DC64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Goal (fitting human judgements)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85CB14-C995-23F7-4079-6EC2D8AF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85"/>
          <a:stretch/>
        </p:blipFill>
        <p:spPr>
          <a:xfrm>
            <a:off x="6880013" y="2265665"/>
            <a:ext cx="4504676" cy="314716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40C19C-176A-2EF3-8FFD-23BD5D763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27"/>
          <a:stretch/>
        </p:blipFill>
        <p:spPr>
          <a:xfrm>
            <a:off x="877029" y="2276176"/>
            <a:ext cx="6131746" cy="31471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0E1774-C4D8-9BE7-3934-52F523C8ED9A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18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EEF1-23A8-3CEE-76B3-D34C73D5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A: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385E3-9060-F9ED-C3DB-CB6785A7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types of hypotheses: mathematical &amp; interval.</a:t>
            </a:r>
          </a:p>
          <a:p>
            <a:r>
              <a:rPr lang="en-US" dirty="0"/>
              <a:t>Hypotheses initialization and storage</a:t>
            </a:r>
          </a:p>
          <a:p>
            <a:r>
              <a:rPr lang="en-US" dirty="0"/>
              <a:t>From hypothesis list to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  <a:p>
            <a:r>
              <a:rPr lang="en-US" dirty="0"/>
              <a:t>Lambda parameter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E639E0-472F-1D99-5AE9-58353464934E}"/>
              </a:ext>
            </a:extLst>
          </p:cNvPr>
          <p:cNvCxnSpPr/>
          <p:nvPr/>
        </p:nvCxnSpPr>
        <p:spPr>
          <a:xfrm>
            <a:off x="838200" y="1166648"/>
            <a:ext cx="10515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74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361</Words>
  <Application>Microsoft Macintosh PowerPoint</Application>
  <PresentationFormat>Widescreen</PresentationFormat>
  <Paragraphs>63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Homework 3 Bayes Review</vt:lpstr>
      <vt:lpstr>Bayesian inference</vt:lpstr>
      <vt:lpstr>Approximate Bayesian inference</vt:lpstr>
      <vt:lpstr>Monte Carlo algorithms (sampling)</vt:lpstr>
      <vt:lpstr>HW3 Overview</vt:lpstr>
      <vt:lpstr>Part A </vt:lpstr>
      <vt:lpstr>Part A: Number game</vt:lpstr>
      <vt:lpstr>Part A: Goal (fitting human judgements)</vt:lpstr>
      <vt:lpstr>Part A: Prior</vt:lpstr>
      <vt:lpstr>Part A: Let’s look at the code</vt:lpstr>
      <vt:lpstr>Part A: Likelihood (size principle)</vt:lpstr>
      <vt:lpstr>Part A: Posterior</vt:lpstr>
      <vt:lpstr>Part A: Make predictions                                    (Likelihood weighted sampling)</vt:lpstr>
      <vt:lpstr>PowerPoint Presentation</vt:lpstr>
      <vt:lpstr>Part B </vt:lpstr>
      <vt:lpstr>Part B: Probabilistic programming</vt:lpstr>
      <vt:lpstr>Part B: Model design</vt:lpstr>
      <vt:lpstr>Part B: Let’s look at the code</vt:lpstr>
      <vt:lpstr>Part B: Goal (fitting human judgements)</vt:lpstr>
      <vt:lpstr>Part B: Rejection Sampling</vt:lpstr>
      <vt:lpstr>Part B: Rejection sampling for tennis</vt:lpstr>
      <vt:lpstr>Part C </vt:lpstr>
      <vt:lpstr>Part C: Perceptual magnet effect</vt:lpstr>
      <vt:lpstr>Part C: Goal (warping the stimulus distribution)</vt:lpstr>
      <vt:lpstr>Part C: Metropolis-Hastings algorithm</vt:lpstr>
      <vt:lpstr>Part C: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3 Bayes Review</dc:title>
  <dc:creator>Francesco Mantegna</dc:creator>
  <cp:lastModifiedBy>Francesco Mantegna</cp:lastModifiedBy>
  <cp:revision>21</cp:revision>
  <dcterms:created xsi:type="dcterms:W3CDTF">2023-03-26T23:34:16Z</dcterms:created>
  <dcterms:modified xsi:type="dcterms:W3CDTF">2023-03-28T16:01:12Z</dcterms:modified>
</cp:coreProperties>
</file>